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5" r:id="rId6"/>
    <p:sldId id="258" r:id="rId7"/>
    <p:sldId id="272" r:id="rId8"/>
    <p:sldId id="268" r:id="rId9"/>
    <p:sldId id="269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6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C1E"/>
    <a:srgbClr val="34C759"/>
    <a:srgbClr val="5856D6"/>
    <a:srgbClr val="FF9500"/>
    <a:srgbClr val="30B0C7"/>
    <a:srgbClr val="007AFF"/>
    <a:srgbClr val="AF52DE"/>
    <a:srgbClr val="FF3B30"/>
    <a:srgbClr val="BF5AF2"/>
    <a:srgbClr val="FF37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B5256E-9C01-45D3-9B7E-2680480C70AA}" v="656" dt="2021-06-17T03:17:04.6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97" autoAdjust="0"/>
    <p:restoredTop sz="94660"/>
  </p:normalViewPr>
  <p:slideViewPr>
    <p:cSldViewPr snapToGrid="0">
      <p:cViewPr>
        <p:scale>
          <a:sx n="100" d="100"/>
          <a:sy n="100" d="100"/>
        </p:scale>
        <p:origin x="2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619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74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576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904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795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423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81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979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0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933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10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77EF5-0C48-4DD0-B842-663079996C16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E353B1-0E93-408F-8796-01303278C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609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814F149-1361-4103-8E6A-20B20DC0BED6}"/>
              </a:ext>
            </a:extLst>
          </p:cNvPr>
          <p:cNvSpPr txBox="1"/>
          <p:nvPr/>
        </p:nvSpPr>
        <p:spPr>
          <a:xfrm rot="5400000">
            <a:off x="3594809" y="-510664"/>
            <a:ext cx="1954381" cy="7879327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115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Colorization</a:t>
            </a:r>
            <a:endParaRPr lang="en-US" sz="80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B6DD7E-438C-476C-94BA-A53F8865F4B8}"/>
              </a:ext>
            </a:extLst>
          </p:cNvPr>
          <p:cNvSpPr txBox="1"/>
          <p:nvPr/>
        </p:nvSpPr>
        <p:spPr>
          <a:xfrm rot="5400000">
            <a:off x="4520518" y="4486422"/>
            <a:ext cx="677108" cy="5933333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r>
              <a:rPr lang="en-US" sz="3200" dirty="0">
                <a:solidFill>
                  <a:srgbClr val="3D3D4C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Bui Thanh Son - 1751010125</a:t>
            </a:r>
            <a:endParaRPr lang="en-US" sz="6600" dirty="0">
              <a:solidFill>
                <a:srgbClr val="3D3D4C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5C47B1-289A-4432-8CD1-7913647B3189}"/>
              </a:ext>
            </a:extLst>
          </p:cNvPr>
          <p:cNvSpPr txBox="1"/>
          <p:nvPr/>
        </p:nvSpPr>
        <p:spPr>
          <a:xfrm rot="5400000">
            <a:off x="4118947" y="5072323"/>
            <a:ext cx="677108" cy="5802484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r>
              <a:rPr lang="en-US" sz="2800" dirty="0">
                <a:solidFill>
                  <a:srgbClr val="3D3D4C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Tran Phuong Nam - </a:t>
            </a:r>
            <a:r>
              <a:rPr lang="en-US" sz="3200" dirty="0">
                <a:solidFill>
                  <a:srgbClr val="3D3D4C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1751010094</a:t>
            </a:r>
            <a:endParaRPr lang="en-US" sz="6000" dirty="0">
              <a:solidFill>
                <a:srgbClr val="3D3D4C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C4195E-0E46-4DA3-8802-2848A78B5C8E}"/>
              </a:ext>
            </a:extLst>
          </p:cNvPr>
          <p:cNvSpPr txBox="1"/>
          <p:nvPr/>
        </p:nvSpPr>
        <p:spPr>
          <a:xfrm rot="5400000">
            <a:off x="4371943" y="3057864"/>
            <a:ext cx="400110" cy="2574978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1400" dirty="0">
                <a:solidFill>
                  <a:srgbClr val="A1A1A1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Bui Thanh Son - 1751010125</a:t>
            </a:r>
            <a:endParaRPr lang="en-US" sz="3600" dirty="0">
              <a:solidFill>
                <a:srgbClr val="A1A1A1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FFD501-E311-45EC-B721-2CF0E3078222}"/>
              </a:ext>
            </a:extLst>
          </p:cNvPr>
          <p:cNvSpPr txBox="1"/>
          <p:nvPr/>
        </p:nvSpPr>
        <p:spPr>
          <a:xfrm rot="5400000">
            <a:off x="4371942" y="3356675"/>
            <a:ext cx="400110" cy="2777577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1400" dirty="0">
                <a:solidFill>
                  <a:srgbClr val="A1A1A1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Tran Phuong Nam - 1751010094</a:t>
            </a:r>
          </a:p>
        </p:txBody>
      </p:sp>
    </p:spTree>
    <p:extLst>
      <p:ext uri="{BB962C8B-B14F-4D97-AF65-F5344CB8AC3E}">
        <p14:creationId xmlns:p14="http://schemas.microsoft.com/office/powerpoint/2010/main" val="1967110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121CFE66-6798-40BC-91CD-39A96FA4A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60670" cy="68580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 descr="A picture containing person, curtain, wooden&#10;&#10;Description automatically generated">
            <a:extLst>
              <a:ext uri="{FF2B5EF4-FFF2-40B4-BE49-F238E27FC236}">
                <a16:creationId xmlns:a16="http://schemas.microsoft.com/office/drawing/2014/main" id="{DAC2BCD7-C1BE-46D5-A7C6-F7CBC13E5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665" y="0"/>
            <a:ext cx="5360670" cy="6858000"/>
          </a:xfrm>
          <a:prstGeom prst="rect">
            <a:avLst/>
          </a:prstGeom>
          <a:effectLst>
            <a:outerShdw blurRad="50800" dist="38100" dir="10800000" sx="103000" sy="103000" algn="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83EBD7B4-C3EC-430D-AF20-BA3BF3F876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330" y="0"/>
            <a:ext cx="5360670" cy="6858000"/>
          </a:xfrm>
          <a:prstGeom prst="rect">
            <a:avLst/>
          </a:prstGeom>
          <a:effectLst>
            <a:outerShdw blurRad="50800" dist="38100" dir="10800000" sx="103000" sy="103000" algn="r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770AD0-8666-4554-A6E5-B21274180272}"/>
              </a:ext>
            </a:extLst>
          </p:cNvPr>
          <p:cNvSpPr txBox="1"/>
          <p:nvPr/>
        </p:nvSpPr>
        <p:spPr>
          <a:xfrm>
            <a:off x="142993" y="7735698"/>
            <a:ext cx="284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Original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066B9-D4E7-4E4C-B540-528B41B63E06}"/>
              </a:ext>
            </a:extLst>
          </p:cNvPr>
          <p:cNvSpPr txBox="1"/>
          <p:nvPr/>
        </p:nvSpPr>
        <p:spPr>
          <a:xfrm>
            <a:off x="3134098" y="7735698"/>
            <a:ext cx="284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ECCV16</a:t>
            </a:r>
            <a:endParaRPr lang="en-US" dirty="0"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EEA182-84ED-46EE-B68F-66AF89B767ED}"/>
              </a:ext>
            </a:extLst>
          </p:cNvPr>
          <p:cNvSpPr txBox="1"/>
          <p:nvPr/>
        </p:nvSpPr>
        <p:spPr>
          <a:xfrm>
            <a:off x="6151751" y="7735698"/>
            <a:ext cx="284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SIGGRAPH2017</a:t>
            </a:r>
            <a:endParaRPr lang="en-US" dirty="0"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803711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83EBD7B4-C3EC-430D-AF20-BA3BF3F876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0" r="24809" b="9281"/>
          <a:stretch/>
        </p:blipFill>
        <p:spPr>
          <a:xfrm>
            <a:off x="6151751" y="171715"/>
            <a:ext cx="2844951" cy="5909771"/>
          </a:xfrm>
          <a:prstGeom prst="rect">
            <a:avLst/>
          </a:prstGeom>
        </p:spPr>
      </p:pic>
      <p:pic>
        <p:nvPicPr>
          <p:cNvPr id="3" name="Picture 2" descr="A picture containing person, curtain, wooden&#10;&#10;Description automatically generated">
            <a:extLst>
              <a:ext uri="{FF2B5EF4-FFF2-40B4-BE49-F238E27FC236}">
                <a16:creationId xmlns:a16="http://schemas.microsoft.com/office/drawing/2014/main" id="{DAC2BCD7-C1BE-46D5-A7C6-F7CBC13E53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2" r="24751" b="9281"/>
          <a:stretch/>
        </p:blipFill>
        <p:spPr>
          <a:xfrm>
            <a:off x="3138403" y="171716"/>
            <a:ext cx="2867193" cy="5909771"/>
          </a:xfrm>
          <a:prstGeom prst="rect">
            <a:avLst/>
          </a:prstGeom>
        </p:spPr>
      </p:pic>
      <p:pic>
        <p:nvPicPr>
          <p:cNvPr id="4" name="Picture 3" descr="A person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121CFE66-6798-40BC-91CD-39A96FA4A7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8" r="24767" b="9281"/>
          <a:stretch/>
        </p:blipFill>
        <p:spPr>
          <a:xfrm>
            <a:off x="142993" y="171715"/>
            <a:ext cx="2849255" cy="59097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6897C5-B569-460E-8552-9037685DCEB7}"/>
              </a:ext>
            </a:extLst>
          </p:cNvPr>
          <p:cNvSpPr txBox="1"/>
          <p:nvPr/>
        </p:nvSpPr>
        <p:spPr>
          <a:xfrm>
            <a:off x="142993" y="6249798"/>
            <a:ext cx="284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Original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BE736-4CAD-4CAB-882D-D4C4B1B98981}"/>
              </a:ext>
            </a:extLst>
          </p:cNvPr>
          <p:cNvSpPr txBox="1"/>
          <p:nvPr/>
        </p:nvSpPr>
        <p:spPr>
          <a:xfrm>
            <a:off x="3134098" y="6249798"/>
            <a:ext cx="284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ECCV16</a:t>
            </a:r>
            <a:endParaRPr lang="en-US" dirty="0"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069AFA-8A43-46F4-A71F-868DED8319DA}"/>
              </a:ext>
            </a:extLst>
          </p:cNvPr>
          <p:cNvSpPr txBox="1"/>
          <p:nvPr/>
        </p:nvSpPr>
        <p:spPr>
          <a:xfrm>
            <a:off x="6151751" y="6249798"/>
            <a:ext cx="284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SIGGRAPH2017</a:t>
            </a:r>
            <a:endParaRPr lang="en-US" dirty="0"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pic>
        <p:nvPicPr>
          <p:cNvPr id="12" name="Picture 11" descr="A dog with its tongue out&#10;&#10;Description automatically generated with low confidence">
            <a:extLst>
              <a:ext uri="{FF2B5EF4-FFF2-40B4-BE49-F238E27FC236}">
                <a16:creationId xmlns:a16="http://schemas.microsoft.com/office/drawing/2014/main" id="{0F83BDD5-C0D8-4965-8A6F-1EBD8656C0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6" r="32381" b="-2"/>
          <a:stretch/>
        </p:blipFill>
        <p:spPr>
          <a:xfrm>
            <a:off x="15699809" y="171717"/>
            <a:ext cx="2849255" cy="5751713"/>
          </a:xfrm>
          <a:prstGeom prst="rect">
            <a:avLst/>
          </a:prstGeom>
        </p:spPr>
      </p:pic>
      <p:pic>
        <p:nvPicPr>
          <p:cNvPr id="14" name="Picture 13" descr="A dog with its mouth open&#10;&#10;Description automatically generated with low confidence">
            <a:extLst>
              <a:ext uri="{FF2B5EF4-FFF2-40B4-BE49-F238E27FC236}">
                <a16:creationId xmlns:a16="http://schemas.microsoft.com/office/drawing/2014/main" id="{F38FEA84-09C8-4EC1-891B-98A8DE8391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43" r="31601" b="-2"/>
          <a:stretch/>
        </p:blipFill>
        <p:spPr>
          <a:xfrm>
            <a:off x="9724764" y="171715"/>
            <a:ext cx="2849255" cy="5751713"/>
          </a:xfrm>
          <a:prstGeom prst="rect">
            <a:avLst/>
          </a:prstGeom>
        </p:spPr>
      </p:pic>
      <p:pic>
        <p:nvPicPr>
          <p:cNvPr id="16" name="Picture 15" descr="A dog with its tongue out&#10;&#10;Description automatically generated with medium confidence">
            <a:extLst>
              <a:ext uri="{FF2B5EF4-FFF2-40B4-BE49-F238E27FC236}">
                <a16:creationId xmlns:a16="http://schemas.microsoft.com/office/drawing/2014/main" id="{BEC77D2E-067B-466C-A9EE-9B8F7E80689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1" r="31455" b="-2"/>
          <a:stretch/>
        </p:blipFill>
        <p:spPr>
          <a:xfrm>
            <a:off x="12712286" y="171716"/>
            <a:ext cx="2849256" cy="575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202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1" name="Picture 30" descr="A dog with its tongue out&#10;&#10;Description automatically generated with low confidence">
            <a:extLst>
              <a:ext uri="{FF2B5EF4-FFF2-40B4-BE49-F238E27FC236}">
                <a16:creationId xmlns:a16="http://schemas.microsoft.com/office/drawing/2014/main" id="{536212BB-F713-455D-ADFB-575632A1A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6" r="32381" b="-2"/>
          <a:stretch/>
        </p:blipFill>
        <p:spPr>
          <a:xfrm>
            <a:off x="6134895" y="171711"/>
            <a:ext cx="2849255" cy="5751713"/>
          </a:xfrm>
          <a:prstGeom prst="rect">
            <a:avLst/>
          </a:prstGeom>
        </p:spPr>
      </p:pic>
      <p:pic>
        <p:nvPicPr>
          <p:cNvPr id="20" name="Picture 19" descr="A dog with its mouth open&#10;&#10;Description automatically generated with low confidence">
            <a:extLst>
              <a:ext uri="{FF2B5EF4-FFF2-40B4-BE49-F238E27FC236}">
                <a16:creationId xmlns:a16="http://schemas.microsoft.com/office/drawing/2014/main" id="{9E23B8F1-6B62-40F2-B22B-6709629248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43" r="31601" b="-2"/>
          <a:stretch/>
        </p:blipFill>
        <p:spPr>
          <a:xfrm>
            <a:off x="159850" y="171709"/>
            <a:ext cx="2849255" cy="5751713"/>
          </a:xfrm>
          <a:prstGeom prst="rect">
            <a:avLst/>
          </a:prstGeom>
        </p:spPr>
      </p:pic>
      <p:pic>
        <p:nvPicPr>
          <p:cNvPr id="29" name="Picture 28" descr="A dog with its tongue out&#10;&#10;Description automatically generated with medium confidence">
            <a:extLst>
              <a:ext uri="{FF2B5EF4-FFF2-40B4-BE49-F238E27FC236}">
                <a16:creationId xmlns:a16="http://schemas.microsoft.com/office/drawing/2014/main" id="{BED9101B-D873-46A1-92AA-5DCAD1729A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1" r="31455" b="-2"/>
          <a:stretch/>
        </p:blipFill>
        <p:spPr>
          <a:xfrm>
            <a:off x="3147372" y="171710"/>
            <a:ext cx="2849256" cy="575171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C36F198-22C6-406E-A223-6C90D064ACAF}"/>
              </a:ext>
            </a:extLst>
          </p:cNvPr>
          <p:cNvSpPr txBox="1"/>
          <p:nvPr/>
        </p:nvSpPr>
        <p:spPr>
          <a:xfrm>
            <a:off x="142993" y="6249798"/>
            <a:ext cx="284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Original</a:t>
            </a:r>
            <a:endParaRPr lang="en-US"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EFEC06-8D18-4256-A8B1-36181B472280}"/>
              </a:ext>
            </a:extLst>
          </p:cNvPr>
          <p:cNvSpPr txBox="1"/>
          <p:nvPr/>
        </p:nvSpPr>
        <p:spPr>
          <a:xfrm>
            <a:off x="3134098" y="6249798"/>
            <a:ext cx="284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 err="1"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ECCV16</a:t>
            </a:r>
            <a:endParaRPr lang="en-US" dirty="0"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31E19F-FB65-42ED-9585-1755979AB3CD}"/>
              </a:ext>
            </a:extLst>
          </p:cNvPr>
          <p:cNvSpPr txBox="1"/>
          <p:nvPr/>
        </p:nvSpPr>
        <p:spPr>
          <a:xfrm>
            <a:off x="6151751" y="6249798"/>
            <a:ext cx="284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 err="1"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SIGGRAPH2017</a:t>
            </a:r>
            <a:endParaRPr lang="en-US"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pic>
        <p:nvPicPr>
          <p:cNvPr id="4" name="Picture 3" descr="A person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121CFE66-6798-40BC-91CD-39A96FA4A7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8" r="24767" b="9281"/>
          <a:stretch/>
        </p:blipFill>
        <p:spPr>
          <a:xfrm>
            <a:off x="-7633261" y="171714"/>
            <a:ext cx="2849255" cy="5909772"/>
          </a:xfrm>
          <a:prstGeom prst="rect">
            <a:avLst/>
          </a:prstGeom>
        </p:spPr>
      </p:pic>
      <p:pic>
        <p:nvPicPr>
          <p:cNvPr id="3" name="Picture 2" descr="A picture containing person, curtain, wooden&#10;&#10;Description automatically generated">
            <a:extLst>
              <a:ext uri="{FF2B5EF4-FFF2-40B4-BE49-F238E27FC236}">
                <a16:creationId xmlns:a16="http://schemas.microsoft.com/office/drawing/2014/main" id="{DAC2BCD7-C1BE-46D5-A7C6-F7CBC13E53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2" r="24751" b="9281"/>
          <a:stretch/>
        </p:blipFill>
        <p:spPr>
          <a:xfrm>
            <a:off x="-6217603" y="171713"/>
            <a:ext cx="2867193" cy="5909771"/>
          </a:xfrm>
          <a:prstGeom prst="rect">
            <a:avLst/>
          </a:prstGeom>
        </p:spPr>
      </p:pic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83EBD7B4-C3EC-430D-AF20-BA3BF3F876B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0" r="24809" b="9281"/>
          <a:stretch/>
        </p:blipFill>
        <p:spPr>
          <a:xfrm>
            <a:off x="-4653447" y="171711"/>
            <a:ext cx="2844951" cy="590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060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B484F0F-3388-43D3-89FD-499F6187A091}"/>
              </a:ext>
            </a:extLst>
          </p:cNvPr>
          <p:cNvSpPr txBox="1"/>
          <p:nvPr/>
        </p:nvSpPr>
        <p:spPr>
          <a:xfrm>
            <a:off x="290078" y="2921168"/>
            <a:ext cx="85638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gradFill flip="none" rotWithShape="1">
                  <a:gsLst>
                    <a:gs pos="100000">
                      <a:srgbClr val="007AFF"/>
                    </a:gs>
                    <a:gs pos="48000">
                      <a:srgbClr val="AF52DE"/>
                    </a:gs>
                    <a:gs pos="0">
                      <a:srgbClr val="FF3B30"/>
                    </a:gs>
                  </a:gsLst>
                  <a:lin ang="8400000" scaled="0"/>
                  <a:tileRect/>
                </a:gra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ECCV16</a:t>
            </a:r>
            <a:endParaRPr lang="en-US" sz="6000" b="1" dirty="0">
              <a:gradFill flip="none" rotWithShape="1">
                <a:gsLst>
                  <a:gs pos="100000">
                    <a:srgbClr val="007AFF"/>
                  </a:gs>
                  <a:gs pos="48000">
                    <a:srgbClr val="AF52DE"/>
                  </a:gs>
                  <a:gs pos="0">
                    <a:srgbClr val="FF3B30"/>
                  </a:gs>
                </a:gsLst>
                <a:lin ang="8400000" scaled="0"/>
                <a:tileRect/>
              </a:gra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9183FB-235F-4D38-92C4-938F4BF11037}"/>
              </a:ext>
            </a:extLst>
          </p:cNvPr>
          <p:cNvSpPr txBox="1"/>
          <p:nvPr/>
        </p:nvSpPr>
        <p:spPr>
          <a:xfrm>
            <a:off x="1859640" y="3875871"/>
            <a:ext cx="5424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C1C1E"/>
                </a:solidFill>
                <a:effectLst/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Automatic colorization using deep neural networks</a:t>
            </a:r>
            <a:endParaRPr lang="en-US" dirty="0">
              <a:solidFill>
                <a:srgbClr val="1C1C1E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DBBD98-A43F-4FA4-B652-B16641BDDD0D}"/>
              </a:ext>
            </a:extLst>
          </p:cNvPr>
          <p:cNvSpPr txBox="1"/>
          <p:nvPr/>
        </p:nvSpPr>
        <p:spPr>
          <a:xfrm>
            <a:off x="2992457" y="4326865"/>
            <a:ext cx="3159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C1C1E"/>
                </a:solidFill>
                <a:effectLst/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"Colorful Image Colorization"</a:t>
            </a:r>
            <a:endParaRPr lang="en-US" dirty="0">
              <a:solidFill>
                <a:srgbClr val="1C1C1E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23828D-1D89-4632-BFEC-762ADE24739C}"/>
              </a:ext>
            </a:extLst>
          </p:cNvPr>
          <p:cNvSpPr txBox="1"/>
          <p:nvPr/>
        </p:nvSpPr>
        <p:spPr>
          <a:xfrm>
            <a:off x="3696173" y="4815959"/>
            <a:ext cx="17516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C1C1E"/>
                </a:solidFill>
                <a:effectLst/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In </a:t>
            </a:r>
            <a:r>
              <a:rPr lang="en-US" b="0" i="0" dirty="0" err="1">
                <a:solidFill>
                  <a:srgbClr val="1C1C1E"/>
                </a:solidFill>
                <a:effectLst/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ECCV</a:t>
            </a:r>
            <a:r>
              <a:rPr lang="en-US" b="0" i="0" dirty="0">
                <a:solidFill>
                  <a:srgbClr val="1C1C1E"/>
                </a:solidFill>
                <a:effectLst/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, 2016.</a:t>
            </a:r>
            <a:endParaRPr lang="en-US" dirty="0">
              <a:solidFill>
                <a:srgbClr val="1C1C1E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102510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B484F0F-3388-43D3-89FD-499F6187A091}"/>
              </a:ext>
            </a:extLst>
          </p:cNvPr>
          <p:cNvSpPr txBox="1"/>
          <p:nvPr/>
        </p:nvSpPr>
        <p:spPr>
          <a:xfrm>
            <a:off x="290078" y="2921168"/>
            <a:ext cx="85638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gradFill flip="none" rotWithShape="1">
                  <a:gsLst>
                    <a:gs pos="100000">
                      <a:srgbClr val="007AFF"/>
                    </a:gs>
                    <a:gs pos="48000">
                      <a:srgbClr val="AF52DE"/>
                    </a:gs>
                    <a:gs pos="0">
                      <a:srgbClr val="FF3B30"/>
                    </a:gs>
                  </a:gsLst>
                  <a:lin ang="8400000" scaled="0"/>
                  <a:tileRect/>
                </a:gra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SIGGRAPH2017</a:t>
            </a:r>
            <a:endParaRPr lang="en-US" sz="6000" b="1" dirty="0">
              <a:gradFill flip="none" rotWithShape="1">
                <a:gsLst>
                  <a:gs pos="100000">
                    <a:srgbClr val="007AFF"/>
                  </a:gs>
                  <a:gs pos="48000">
                    <a:srgbClr val="AF52DE"/>
                  </a:gs>
                  <a:gs pos="0">
                    <a:srgbClr val="FF3B30"/>
                  </a:gs>
                </a:gsLst>
                <a:lin ang="8400000" scaled="0"/>
                <a:tileRect/>
              </a:gra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9183FB-235F-4D38-92C4-938F4BF11037}"/>
              </a:ext>
            </a:extLst>
          </p:cNvPr>
          <p:cNvSpPr txBox="1"/>
          <p:nvPr/>
        </p:nvSpPr>
        <p:spPr>
          <a:xfrm>
            <a:off x="957030" y="3937129"/>
            <a:ext cx="7229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Real-Time User-Guided Image Colorization with Learned Deep Priors</a:t>
            </a:r>
            <a:endParaRPr lang="en-US" dirty="0">
              <a:solidFill>
                <a:srgbClr val="1C1C1E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DBBD98-A43F-4FA4-B652-B16641BDDD0D}"/>
              </a:ext>
            </a:extLst>
          </p:cNvPr>
          <p:cNvSpPr txBox="1"/>
          <p:nvPr/>
        </p:nvSpPr>
        <p:spPr>
          <a:xfrm>
            <a:off x="2992456" y="4323041"/>
            <a:ext cx="3159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C1C1E"/>
                </a:solidFill>
                <a:effectLst/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"Colorful Image Colorization"</a:t>
            </a:r>
            <a:endParaRPr lang="en-US" dirty="0">
              <a:solidFill>
                <a:srgbClr val="1C1C1E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23828D-1D89-4632-BFEC-762ADE24739C}"/>
              </a:ext>
            </a:extLst>
          </p:cNvPr>
          <p:cNvSpPr txBox="1"/>
          <p:nvPr/>
        </p:nvSpPr>
        <p:spPr>
          <a:xfrm>
            <a:off x="3172057" y="4794678"/>
            <a:ext cx="27998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1C1C1E"/>
                </a:solidFill>
                <a:effectLst/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In </a:t>
            </a:r>
            <a:r>
              <a:rPr lang="en-US" b="0" i="0" dirty="0" err="1">
                <a:solidFill>
                  <a:srgbClr val="1C1C1E"/>
                </a:solidFill>
                <a:effectLst/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SIGGRAPH</a:t>
            </a:r>
            <a:r>
              <a:rPr lang="en-US" b="0" i="0" dirty="0">
                <a:solidFill>
                  <a:srgbClr val="1C1C1E"/>
                </a:solidFill>
                <a:effectLst/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 talk , 2017.</a:t>
            </a:r>
            <a:endParaRPr lang="en-US" dirty="0">
              <a:solidFill>
                <a:srgbClr val="1C1C1E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9016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EBD1CE2-702D-4A4E-A024-D82D0EAE20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7806" y="1"/>
            <a:ext cx="95996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3B0C065C-3143-49C7-8BDC-5949E4402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845" r="1"/>
          <a:stretch/>
        </p:blipFill>
        <p:spPr bwMode="auto">
          <a:xfrm>
            <a:off x="4162425" y="-18397"/>
            <a:ext cx="5201454" cy="686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EFC58A-C3AB-4A84-9EAE-22C82BBD11E9}"/>
              </a:ext>
            </a:extLst>
          </p:cNvPr>
          <p:cNvSpPr txBox="1"/>
          <p:nvPr/>
        </p:nvSpPr>
        <p:spPr>
          <a:xfrm rot="5400000">
            <a:off x="4456064" y="6787397"/>
            <a:ext cx="400110" cy="2138293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1400" dirty="0">
                <a:solidFill>
                  <a:srgbClr val="A1A1A1"/>
                </a:solidFill>
                <a:latin typeface="UTM American Sans" panose="02040603050506020204" pitchFamily="18" charset="0"/>
              </a:rPr>
              <a:t>Bui Thanh Son - 1751010125</a:t>
            </a:r>
            <a:endParaRPr lang="en-US" sz="3600" dirty="0">
              <a:solidFill>
                <a:srgbClr val="A1A1A1"/>
              </a:solidFill>
              <a:latin typeface="UTM American Sans" panose="020406030505060202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78F15D-3CEC-4576-9909-0900134937CA}"/>
              </a:ext>
            </a:extLst>
          </p:cNvPr>
          <p:cNvSpPr txBox="1"/>
          <p:nvPr/>
        </p:nvSpPr>
        <p:spPr>
          <a:xfrm rot="5400000">
            <a:off x="4371944" y="7338559"/>
            <a:ext cx="400110" cy="2306534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vi-VN" sz="1200" dirty="0">
                <a:solidFill>
                  <a:srgbClr val="A1A1A1"/>
                </a:solidFill>
                <a:latin typeface="UTM American Sans" panose="02040603050506020204" pitchFamily="18" charset="0"/>
              </a:rPr>
              <a:t>Tran Phuong Nam </a:t>
            </a:r>
            <a:r>
              <a:rPr lang="en-US" sz="1200" dirty="0">
                <a:solidFill>
                  <a:srgbClr val="A1A1A1"/>
                </a:solidFill>
                <a:latin typeface="UTM American Sans" panose="02040603050506020204" pitchFamily="18" charset="0"/>
              </a:rPr>
              <a:t>- </a:t>
            </a:r>
            <a:r>
              <a:rPr lang="en-US" sz="1400" dirty="0">
                <a:solidFill>
                  <a:srgbClr val="A1A1A1"/>
                </a:solidFill>
                <a:latin typeface="UTM American Sans" panose="02040603050506020204" pitchFamily="18" charset="0"/>
              </a:rPr>
              <a:t>1751010094</a:t>
            </a:r>
            <a:endParaRPr lang="en-US" sz="3200" dirty="0">
              <a:solidFill>
                <a:srgbClr val="A1A1A1"/>
              </a:solidFill>
              <a:latin typeface="UTM American Sans" panose="020406030505060202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7364AB-606D-4172-AB33-5F5DF7BD4FE1}"/>
              </a:ext>
            </a:extLst>
          </p:cNvPr>
          <p:cNvSpPr txBox="1"/>
          <p:nvPr/>
        </p:nvSpPr>
        <p:spPr>
          <a:xfrm>
            <a:off x="964368" y="7886744"/>
            <a:ext cx="85638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3600" dirty="0">
                <a:gradFill flip="none" rotWithShape="1">
                  <a:gsLst>
                    <a:gs pos="75000">
                      <a:srgbClr val="F6C1CF"/>
                    </a:gs>
                    <a:gs pos="40000">
                      <a:srgbClr val="F990A6"/>
                    </a:gs>
                    <a:gs pos="27000">
                      <a:srgbClr val="FF2D55"/>
                    </a:gs>
                    <a:gs pos="100000">
                      <a:srgbClr val="F2F2F7">
                        <a:alpha val="92000"/>
                      </a:srgbClr>
                    </a:gs>
                  </a:gsLst>
                  <a:lin ang="10800000" scaled="0"/>
                  <a:tileRect/>
                </a:gra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Giải quyết vấn đề colorize phải được </a:t>
            </a:r>
            <a:endParaRPr lang="en-US" sz="3600" dirty="0">
              <a:gradFill flip="none" rotWithShape="1">
                <a:gsLst>
                  <a:gs pos="75000">
                    <a:srgbClr val="F6C1CF"/>
                  </a:gs>
                  <a:gs pos="40000">
                    <a:srgbClr val="F990A6"/>
                  </a:gs>
                  <a:gs pos="27000">
                    <a:srgbClr val="FF2D55"/>
                  </a:gs>
                  <a:gs pos="100000">
                    <a:srgbClr val="F2F2F7">
                      <a:alpha val="92000"/>
                    </a:srgbClr>
                  </a:gs>
                </a:gsLst>
                <a:lin ang="10800000" scaled="0"/>
                <a:tileRect/>
              </a:gra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  <a:p>
            <a:pPr algn="ctr"/>
            <a:r>
              <a:rPr lang="vi-VN" sz="3600" dirty="0">
                <a:gradFill flip="none" rotWithShape="1">
                  <a:gsLst>
                    <a:gs pos="75000">
                      <a:srgbClr val="F6C1CF"/>
                    </a:gs>
                    <a:gs pos="40000">
                      <a:srgbClr val="F990A6"/>
                    </a:gs>
                    <a:gs pos="27000">
                      <a:srgbClr val="FF2D55"/>
                    </a:gs>
                    <a:gs pos="100000">
                      <a:srgbClr val="F2F2F7">
                        <a:alpha val="92000"/>
                      </a:srgbClr>
                    </a:gs>
                  </a:gsLst>
                  <a:lin ang="10800000" scaled="0"/>
                  <a:tileRect/>
                </a:gra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làm thủ công</a:t>
            </a:r>
            <a:endParaRPr lang="en-US" sz="3600" dirty="0">
              <a:gradFill flip="none" rotWithShape="1">
                <a:gsLst>
                  <a:gs pos="75000">
                    <a:srgbClr val="F6C1CF"/>
                  </a:gs>
                  <a:gs pos="40000">
                    <a:srgbClr val="F990A6"/>
                  </a:gs>
                  <a:gs pos="27000">
                    <a:srgbClr val="FF2D55"/>
                  </a:gs>
                  <a:gs pos="100000">
                    <a:srgbClr val="F2F2F7">
                      <a:alpha val="92000"/>
                    </a:srgbClr>
                  </a:gs>
                </a:gsLst>
                <a:lin ang="10800000" scaled="0"/>
                <a:tileRect/>
              </a:gra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7EFC0E-5681-4ABF-AA45-03DE93CE6BA7}"/>
              </a:ext>
            </a:extLst>
          </p:cNvPr>
          <p:cNvSpPr txBox="1"/>
          <p:nvPr/>
        </p:nvSpPr>
        <p:spPr>
          <a:xfrm rot="5400000">
            <a:off x="3862490" y="1236224"/>
            <a:ext cx="1415772" cy="4385552"/>
          </a:xfrm>
          <a:prstGeom prst="rect">
            <a:avLst/>
          </a:prstGeom>
          <a:noFill/>
          <a:effectLst/>
        </p:spPr>
        <p:txBody>
          <a:bodyPr vert="vert270"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2077370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BABD961-5D48-4031-A22B-75D7FA96B1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36020" y="-1434676"/>
            <a:ext cx="13616040" cy="9727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14F149-1361-4103-8E6A-20B20DC0BED6}"/>
              </a:ext>
            </a:extLst>
          </p:cNvPr>
          <p:cNvSpPr txBox="1"/>
          <p:nvPr/>
        </p:nvSpPr>
        <p:spPr>
          <a:xfrm rot="5400000">
            <a:off x="3594810" y="-556754"/>
            <a:ext cx="1954381" cy="797150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11500" dirty="0">
                <a:solidFill>
                  <a:srgbClr val="8E8E93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Colorization</a:t>
            </a:r>
            <a:endParaRPr lang="en-US" sz="8000" dirty="0">
              <a:solidFill>
                <a:srgbClr val="8E8E93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B6DD7E-438C-476C-94BA-A53F8865F4B8}"/>
              </a:ext>
            </a:extLst>
          </p:cNvPr>
          <p:cNvSpPr txBox="1"/>
          <p:nvPr/>
        </p:nvSpPr>
        <p:spPr>
          <a:xfrm rot="5400000">
            <a:off x="4520518" y="4486422"/>
            <a:ext cx="677108" cy="5933333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r>
              <a:rPr lang="en-US" sz="3200" dirty="0">
                <a:solidFill>
                  <a:srgbClr val="3D3D4C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Bui Thanh Son - 1751010125</a:t>
            </a:r>
            <a:endParaRPr lang="en-US" sz="6600" dirty="0">
              <a:solidFill>
                <a:srgbClr val="3D3D4C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5C47B1-289A-4432-8CD1-7913647B3189}"/>
              </a:ext>
            </a:extLst>
          </p:cNvPr>
          <p:cNvSpPr txBox="1"/>
          <p:nvPr/>
        </p:nvSpPr>
        <p:spPr>
          <a:xfrm rot="5400000">
            <a:off x="4118947" y="5072323"/>
            <a:ext cx="677108" cy="5802484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r>
              <a:rPr lang="en-US" sz="2800" dirty="0">
                <a:solidFill>
                  <a:srgbClr val="3D3D4C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Tran Phuong Nam - </a:t>
            </a:r>
            <a:r>
              <a:rPr lang="en-US" sz="3200" dirty="0">
                <a:solidFill>
                  <a:srgbClr val="3D3D4C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1751010094</a:t>
            </a:r>
            <a:endParaRPr lang="en-US" sz="6000" dirty="0">
              <a:solidFill>
                <a:srgbClr val="3D3D4C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108096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BABD961-5D48-4031-A22B-75D7FA96B1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76388" y="-963432"/>
            <a:ext cx="12296775" cy="8784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14F149-1361-4103-8E6A-20B20DC0BED6}"/>
              </a:ext>
            </a:extLst>
          </p:cNvPr>
          <p:cNvSpPr txBox="1"/>
          <p:nvPr/>
        </p:nvSpPr>
        <p:spPr>
          <a:xfrm rot="5400000">
            <a:off x="3864112" y="666288"/>
            <a:ext cx="1415772" cy="5525423"/>
          </a:xfrm>
          <a:prstGeom prst="rect">
            <a:avLst/>
          </a:prstGeom>
          <a:noFill/>
          <a:effectLst/>
        </p:spPr>
        <p:txBody>
          <a:bodyPr vert="vert270"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Colorization</a:t>
            </a:r>
          </a:p>
        </p:txBody>
      </p:sp>
    </p:spTree>
    <p:extLst>
      <p:ext uri="{BB962C8B-B14F-4D97-AF65-F5344CB8AC3E}">
        <p14:creationId xmlns:p14="http://schemas.microsoft.com/office/powerpoint/2010/main" val="2765819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BABD961-5D48-4031-A22B-75D7FA96B1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52260" y="-1159985"/>
            <a:ext cx="12296775" cy="8784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6449D4-3CCA-453E-BF2B-1286C24E538E}"/>
              </a:ext>
            </a:extLst>
          </p:cNvPr>
          <p:cNvSpPr txBox="1"/>
          <p:nvPr/>
        </p:nvSpPr>
        <p:spPr>
          <a:xfrm rot="5400000">
            <a:off x="3864112" y="1479882"/>
            <a:ext cx="1415772" cy="3898235"/>
          </a:xfrm>
          <a:prstGeom prst="rect">
            <a:avLst/>
          </a:prstGeom>
          <a:noFill/>
          <a:effectLst/>
        </p:spPr>
        <p:txBody>
          <a:bodyPr vert="vert270" wrap="square" rtlCol="0">
            <a:spAutoFit/>
          </a:bodyPr>
          <a:lstStyle/>
          <a:p>
            <a:r>
              <a:rPr lang="vi-VN" sz="8000" dirty="0">
                <a:solidFill>
                  <a:schemeClr val="bg1"/>
                </a:soli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Purpose</a:t>
            </a:r>
            <a:endParaRPr lang="en-US" sz="8000" dirty="0">
              <a:solidFill>
                <a:schemeClr val="bg1"/>
              </a:soli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290995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0EFC58A-C3AB-4A84-9EAE-22C82BBD11E9}"/>
              </a:ext>
            </a:extLst>
          </p:cNvPr>
          <p:cNvSpPr txBox="1"/>
          <p:nvPr/>
        </p:nvSpPr>
        <p:spPr>
          <a:xfrm rot="5400000">
            <a:off x="4456064" y="6787397"/>
            <a:ext cx="400110" cy="2138293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1400" dirty="0">
                <a:solidFill>
                  <a:srgbClr val="A1A1A1"/>
                </a:solidFill>
                <a:latin typeface="UTM American Sans" panose="02040603050506020204" pitchFamily="18" charset="0"/>
              </a:rPr>
              <a:t>Bui Thanh Son - 1751010125</a:t>
            </a:r>
            <a:endParaRPr lang="en-US" sz="3600" dirty="0">
              <a:solidFill>
                <a:srgbClr val="A1A1A1"/>
              </a:solidFill>
              <a:latin typeface="UTM American Sans" panose="020406030505060202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78F15D-3CEC-4576-9909-0900134937CA}"/>
              </a:ext>
            </a:extLst>
          </p:cNvPr>
          <p:cNvSpPr txBox="1"/>
          <p:nvPr/>
        </p:nvSpPr>
        <p:spPr>
          <a:xfrm rot="5400000">
            <a:off x="4371944" y="7338559"/>
            <a:ext cx="400110" cy="2306534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vi-VN" sz="1200" dirty="0">
                <a:solidFill>
                  <a:srgbClr val="A1A1A1"/>
                </a:solidFill>
                <a:latin typeface="UTM American Sans" panose="02040603050506020204" pitchFamily="18" charset="0"/>
              </a:rPr>
              <a:t>Tran Phuong Nam </a:t>
            </a:r>
            <a:r>
              <a:rPr lang="en-US" sz="1200" dirty="0">
                <a:solidFill>
                  <a:srgbClr val="A1A1A1"/>
                </a:solidFill>
                <a:latin typeface="UTM American Sans" panose="02040603050506020204" pitchFamily="18" charset="0"/>
              </a:rPr>
              <a:t>- </a:t>
            </a:r>
            <a:r>
              <a:rPr lang="en-US" sz="1400" dirty="0">
                <a:solidFill>
                  <a:srgbClr val="A1A1A1"/>
                </a:solidFill>
                <a:latin typeface="UTM American Sans" panose="02040603050506020204" pitchFamily="18" charset="0"/>
              </a:rPr>
              <a:t>1751010094</a:t>
            </a:r>
            <a:endParaRPr lang="en-US" sz="3200" dirty="0">
              <a:solidFill>
                <a:srgbClr val="A1A1A1"/>
              </a:solidFill>
              <a:latin typeface="UTM American Sans" panose="020406030505060202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7065FB-FE7E-4ECC-851B-DB157B76694B}"/>
              </a:ext>
            </a:extLst>
          </p:cNvPr>
          <p:cNvSpPr txBox="1"/>
          <p:nvPr/>
        </p:nvSpPr>
        <p:spPr>
          <a:xfrm>
            <a:off x="290077" y="2828835"/>
            <a:ext cx="85638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3600" b="1" dirty="0">
                <a:gradFill flip="none" rotWithShape="1">
                  <a:gsLst>
                    <a:gs pos="100000">
                      <a:srgbClr val="007AFF"/>
                    </a:gs>
                    <a:gs pos="48000">
                      <a:srgbClr val="AF52DE"/>
                    </a:gs>
                    <a:gs pos="0">
                      <a:srgbClr val="FF3B30"/>
                    </a:gs>
                  </a:gsLst>
                  <a:lin ang="8400000" scaled="0"/>
                  <a:tileRect/>
                </a:gra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Giải quyết vấn đề colorize phải được </a:t>
            </a:r>
            <a:endParaRPr lang="en-US" sz="3600" b="1" dirty="0">
              <a:gradFill flip="none" rotWithShape="1">
                <a:gsLst>
                  <a:gs pos="100000">
                    <a:srgbClr val="007AFF"/>
                  </a:gs>
                  <a:gs pos="48000">
                    <a:srgbClr val="AF52DE"/>
                  </a:gs>
                  <a:gs pos="0">
                    <a:srgbClr val="FF3B30"/>
                  </a:gs>
                </a:gsLst>
                <a:lin ang="8400000" scaled="0"/>
                <a:tileRect/>
              </a:gra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  <a:p>
            <a:pPr algn="ctr"/>
            <a:r>
              <a:rPr lang="vi-VN" sz="3600" b="1" dirty="0">
                <a:gradFill flip="none" rotWithShape="1">
                  <a:gsLst>
                    <a:gs pos="100000">
                      <a:srgbClr val="007AFF"/>
                    </a:gs>
                    <a:gs pos="48000">
                      <a:srgbClr val="AF52DE"/>
                    </a:gs>
                    <a:gs pos="0">
                      <a:srgbClr val="FF3B30"/>
                    </a:gs>
                  </a:gsLst>
                  <a:lin ang="8400000" scaled="0"/>
                  <a:tileRect/>
                </a:gra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làm thủ công</a:t>
            </a:r>
            <a:endParaRPr lang="en-US" sz="3600" b="1" dirty="0">
              <a:gradFill flip="none" rotWithShape="1">
                <a:gsLst>
                  <a:gs pos="100000">
                    <a:srgbClr val="007AFF"/>
                  </a:gs>
                  <a:gs pos="48000">
                    <a:srgbClr val="AF52DE"/>
                  </a:gs>
                  <a:gs pos="0">
                    <a:srgbClr val="FF3B30"/>
                  </a:gs>
                </a:gsLst>
                <a:lin ang="8400000" scaled="0"/>
                <a:tileRect/>
              </a:gra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EB3B012-4B39-4089-93AA-8DBCD1790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27594" y="945786"/>
            <a:ext cx="25876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114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0EFC58A-C3AB-4A84-9EAE-22C82BBD11E9}"/>
              </a:ext>
            </a:extLst>
          </p:cNvPr>
          <p:cNvSpPr txBox="1"/>
          <p:nvPr/>
        </p:nvSpPr>
        <p:spPr>
          <a:xfrm rot="5400000">
            <a:off x="4456064" y="6787397"/>
            <a:ext cx="400110" cy="2138293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1400" dirty="0">
                <a:solidFill>
                  <a:srgbClr val="A1A1A1"/>
                </a:solidFill>
                <a:latin typeface="UTM American Sans" panose="02040603050506020204" pitchFamily="18" charset="0"/>
              </a:rPr>
              <a:t>Bui Thanh Son - 1751010125</a:t>
            </a:r>
            <a:endParaRPr lang="en-US" sz="3600" dirty="0">
              <a:solidFill>
                <a:srgbClr val="A1A1A1"/>
              </a:solidFill>
              <a:latin typeface="UTM American Sans" panose="020406030505060202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78F15D-3CEC-4576-9909-0900134937CA}"/>
              </a:ext>
            </a:extLst>
          </p:cNvPr>
          <p:cNvSpPr txBox="1"/>
          <p:nvPr/>
        </p:nvSpPr>
        <p:spPr>
          <a:xfrm rot="5400000">
            <a:off x="4371944" y="7338559"/>
            <a:ext cx="400110" cy="2306534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vi-VN" sz="1200" dirty="0">
                <a:solidFill>
                  <a:srgbClr val="A1A1A1"/>
                </a:solidFill>
                <a:latin typeface="UTM American Sans" panose="02040603050506020204" pitchFamily="18" charset="0"/>
              </a:rPr>
              <a:t>Tran Phuong Nam </a:t>
            </a:r>
            <a:r>
              <a:rPr lang="en-US" sz="1200" dirty="0">
                <a:solidFill>
                  <a:srgbClr val="A1A1A1"/>
                </a:solidFill>
                <a:latin typeface="UTM American Sans" panose="02040603050506020204" pitchFamily="18" charset="0"/>
              </a:rPr>
              <a:t>- </a:t>
            </a:r>
            <a:r>
              <a:rPr lang="en-US" sz="1400" dirty="0">
                <a:solidFill>
                  <a:srgbClr val="A1A1A1"/>
                </a:solidFill>
                <a:latin typeface="UTM American Sans" panose="02040603050506020204" pitchFamily="18" charset="0"/>
              </a:rPr>
              <a:t>1751010094</a:t>
            </a:r>
            <a:endParaRPr lang="en-US" sz="3200" dirty="0">
              <a:solidFill>
                <a:srgbClr val="A1A1A1"/>
              </a:solidFill>
              <a:latin typeface="UTM American Sans" panose="020406030505060202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7DF4CE-57CB-4CFA-892B-30835F7FF299}"/>
              </a:ext>
            </a:extLst>
          </p:cNvPr>
          <p:cNvSpPr txBox="1"/>
          <p:nvPr/>
        </p:nvSpPr>
        <p:spPr>
          <a:xfrm>
            <a:off x="670254" y="2839469"/>
            <a:ext cx="78034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3600" b="1" dirty="0">
                <a:gradFill>
                  <a:gsLst>
                    <a:gs pos="100000">
                      <a:schemeClr val="accent5">
                        <a:lumMod val="50000"/>
                      </a:schemeClr>
                    </a:gs>
                    <a:gs pos="48000">
                      <a:srgbClr val="34C759"/>
                    </a:gs>
                    <a:gs pos="0">
                      <a:srgbClr val="30B0C7"/>
                    </a:gs>
                  </a:gsLst>
                  <a:lin ang="8400000" scaled="0"/>
                </a:gra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Thổi một luồng gió mới vào những bức tranh </a:t>
            </a:r>
            <a:r>
              <a:rPr lang="vi-VN" sz="3600" b="1" dirty="0"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đen trắng</a:t>
            </a:r>
            <a:endParaRPr lang="en-US" sz="3600" b="1" dirty="0"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9F61C5C-415B-4A3B-9002-43F2511C3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27594" y="945786"/>
            <a:ext cx="25876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365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891A21-1ADF-42B2-B7C6-002E4E93B463}"/>
              </a:ext>
            </a:extLst>
          </p:cNvPr>
          <p:cNvSpPr txBox="1"/>
          <p:nvPr/>
        </p:nvSpPr>
        <p:spPr>
          <a:xfrm>
            <a:off x="290078" y="2921168"/>
            <a:ext cx="85638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6000" b="1" dirty="0">
                <a:gradFill flip="none" rotWithShape="1">
                  <a:gsLst>
                    <a:gs pos="100000">
                      <a:srgbClr val="007AFF"/>
                    </a:gs>
                    <a:gs pos="48000">
                      <a:srgbClr val="AF52DE"/>
                    </a:gs>
                    <a:gs pos="0">
                      <a:srgbClr val="FF3B30"/>
                    </a:gs>
                  </a:gsLst>
                  <a:lin ang="8400000" scaled="0"/>
                  <a:tileRect/>
                </a:gradFill>
                <a:latin typeface="Helvetica Neue" panose="02000503000000020004" pitchFamily="2"/>
                <a:ea typeface="Helvetica Neue" panose="02000503000000020004" pitchFamily="2"/>
                <a:cs typeface="Helvetica Neue" panose="02000503000000020004" pitchFamily="2"/>
              </a:rPr>
              <a:t>EXAMPLE</a:t>
            </a:r>
            <a:endParaRPr lang="en-US" sz="6000" b="1" dirty="0">
              <a:gradFill flip="none" rotWithShape="1">
                <a:gsLst>
                  <a:gs pos="100000">
                    <a:srgbClr val="007AFF"/>
                  </a:gs>
                  <a:gs pos="48000">
                    <a:srgbClr val="AF52DE"/>
                  </a:gs>
                  <a:gs pos="0">
                    <a:srgbClr val="FF3B30"/>
                  </a:gs>
                </a:gsLst>
                <a:lin ang="8400000" scaled="0"/>
                <a:tileRect/>
              </a:gradFill>
              <a:latin typeface="Helvetica Neue" panose="02000503000000020004" pitchFamily="2"/>
              <a:ea typeface="Helvetica Neue" panose="02000503000000020004" pitchFamily="2"/>
              <a:cs typeface="Helvetica Neue" panose="02000503000000020004" pitchFamily="2"/>
            </a:endParaRPr>
          </a:p>
        </p:txBody>
      </p:sp>
      <p:pic>
        <p:nvPicPr>
          <p:cNvPr id="6" name="Picture 5" descr="A person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86E96B4E-1DEC-41CD-BEEA-B91EBBD31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-1"/>
            <a:ext cx="5360670" cy="685800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9092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121CFE66-6798-40BC-91CD-39A96FA4A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60670" cy="68580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picture containing person, curtain, wooden&#10;&#10;Description automatically generated">
            <a:extLst>
              <a:ext uri="{FF2B5EF4-FFF2-40B4-BE49-F238E27FC236}">
                <a16:creationId xmlns:a16="http://schemas.microsoft.com/office/drawing/2014/main" id="{9C1FE90F-3FCD-4D94-B51A-69CB2CEE97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6522" y="0"/>
            <a:ext cx="5360670" cy="6858000"/>
          </a:xfrm>
          <a:prstGeom prst="rect">
            <a:avLst/>
          </a:prstGeom>
          <a:effectLst>
            <a:outerShdw blurRad="50800" dist="38100" dir="10800000" sx="103000" sy="103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3269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121CFE66-6798-40BC-91CD-39A96FA4A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60670" cy="68580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 descr="A picture containing person, curtain, wooden&#10;&#10;Description automatically generated">
            <a:extLst>
              <a:ext uri="{FF2B5EF4-FFF2-40B4-BE49-F238E27FC236}">
                <a16:creationId xmlns:a16="http://schemas.microsoft.com/office/drawing/2014/main" id="{DAC2BCD7-C1BE-46D5-A7C6-F7CBC13E5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665" y="0"/>
            <a:ext cx="5360670" cy="6858000"/>
          </a:xfrm>
          <a:prstGeom prst="rect">
            <a:avLst/>
          </a:prstGeom>
          <a:effectLst>
            <a:outerShdw blurRad="50800" dist="38100" dir="10800000" sx="103000" sy="103000" algn="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B90F5150-CF36-462F-ADB4-2C04157C42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815" y="0"/>
            <a:ext cx="5360670" cy="6858000"/>
          </a:xfrm>
          <a:prstGeom prst="rect">
            <a:avLst/>
          </a:prstGeom>
          <a:effectLst>
            <a:outerShdw blurRad="50800" dist="38100" dir="10800000" sx="103000" sy="103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7993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E0A7E890859343B37C19C1DD79187F" ma:contentTypeVersion="10" ma:contentTypeDescription="Create a new document." ma:contentTypeScope="" ma:versionID="ac29f877cd239273662ef8f92413fdc4">
  <xsd:schema xmlns:xsd="http://www.w3.org/2001/XMLSchema" xmlns:xs="http://www.w3.org/2001/XMLSchema" xmlns:p="http://schemas.microsoft.com/office/2006/metadata/properties" xmlns:ns3="805d5805-448d-4eef-a734-189a65569cd4" targetNamespace="http://schemas.microsoft.com/office/2006/metadata/properties" ma:root="true" ma:fieldsID="084cb44009e8b2cfe20109d1a625542f" ns3:_="">
    <xsd:import namespace="805d5805-448d-4eef-a734-189a65569cd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5d5805-448d-4eef-a734-189a65569c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40B08CA-71FC-413F-AFC6-896E9B0291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05d5805-448d-4eef-a734-189a65569c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2B1128-1C40-4434-A39F-6527DE2F9829}">
  <ds:schemaRefs>
    <ds:schemaRef ds:uri="http://purl.org/dc/elements/1.1/"/>
    <ds:schemaRef ds:uri="http://schemas.microsoft.com/office/2006/documentManagement/types"/>
    <ds:schemaRef ds:uri="http://purl.org/dc/dcmitype/"/>
    <ds:schemaRef ds:uri="http://www.w3.org/XML/1998/namespace"/>
    <ds:schemaRef ds:uri="http://purl.org/dc/terms/"/>
    <ds:schemaRef ds:uri="805d5805-448d-4eef-a734-189a65569cd4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20389A3D-AF0A-444B-8277-05B4CE6643B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871</TotalTime>
  <Words>144</Words>
  <Application>Microsoft Office PowerPoint</Application>
  <PresentationFormat>On-screen Show (4:3)</PresentationFormat>
  <Paragraphs>40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Helvetica Neue</vt:lpstr>
      <vt:lpstr>UTM American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Sơn Bùi Thanh</dc:creator>
  <cp:lastModifiedBy>1751010125son@ou.edu.vn</cp:lastModifiedBy>
  <cp:revision>2</cp:revision>
  <dcterms:created xsi:type="dcterms:W3CDTF">2021-06-15T12:25:52Z</dcterms:created>
  <dcterms:modified xsi:type="dcterms:W3CDTF">2021-06-17T03:19:50Z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0x01010016E0A7E890859343B37C19C1DD79187F</vt:lpwstr>
  </property>
</Properties>
</file>

<file path=docProps/thumbnail.jpeg>
</file>